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57"/>
  </p:handoutMasterIdLst>
  <p:sldIdLst>
    <p:sldId id="256" r:id="rId2"/>
    <p:sldId id="257" r:id="rId3"/>
    <p:sldId id="279" r:id="rId4"/>
    <p:sldId id="280" r:id="rId5"/>
    <p:sldId id="312" r:id="rId6"/>
    <p:sldId id="281" r:id="rId7"/>
    <p:sldId id="282" r:id="rId8"/>
    <p:sldId id="277" r:id="rId9"/>
    <p:sldId id="271" r:id="rId10"/>
    <p:sldId id="270" r:id="rId11"/>
    <p:sldId id="310" r:id="rId12"/>
    <p:sldId id="278" r:id="rId13"/>
    <p:sldId id="283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13" r:id="rId23"/>
    <p:sldId id="315" r:id="rId24"/>
    <p:sldId id="317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259" r:id="rId43"/>
    <p:sldId id="258" r:id="rId44"/>
    <p:sldId id="267" r:id="rId45"/>
    <p:sldId id="276" r:id="rId46"/>
    <p:sldId id="309" r:id="rId47"/>
    <p:sldId id="260" r:id="rId48"/>
    <p:sldId id="262" r:id="rId49"/>
    <p:sldId id="263" r:id="rId50"/>
    <p:sldId id="264" r:id="rId51"/>
    <p:sldId id="265" r:id="rId52"/>
    <p:sldId id="261" r:id="rId53"/>
    <p:sldId id="266" r:id="rId54"/>
    <p:sldId id="274" r:id="rId55"/>
    <p:sldId id="311" r:id="rId56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FC9D51-DE4F-4110-BC6B-36F48ADE33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941002-5C13-4C2C-9B0D-423E2C71A1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08438" y="0"/>
            <a:ext cx="3067050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F68E15-71CF-4810-9919-E2B6745C52ED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0BA81A-E271-44F0-B244-7469519470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93175"/>
            <a:ext cx="3067050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F2BF4-9CC7-4C7D-A378-29BDFD2D9A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08438" y="8893175"/>
            <a:ext cx="3067050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F3316-0CF4-4AF3-813E-43F4831E1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002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6F42FDE4-A7DD-41A7-A0A6-9B649FB43336}" type="slidenum">
              <a:rPr kumimoji="0" lang="en-US" smtClean="0"/>
              <a:t>‹#›</a:t>
            </a:fld>
            <a:endParaRPr kumimoji="0" lang="en-US" sz="14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  <a:t>3/27/2018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  <a:t>‹#›</a:t>
            </a:fld>
            <a:endParaRPr kumimoji="0"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kPack/fbadstat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4500" dirty="0"/>
              <a:t>Lessons from working with social media analytics to market events and a personality-driven business</a:t>
            </a:r>
          </a:p>
          <a:p>
            <a:r>
              <a:rPr lang="en-US" sz="5600" dirty="0"/>
              <a:t>Rick Pack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Social Media Blitz</a:t>
            </a:r>
          </a:p>
        </p:txBody>
      </p:sp>
    </p:spTree>
    <p:extLst>
      <p:ext uri="{BB962C8B-B14F-4D97-AF65-F5344CB8AC3E}">
        <p14:creationId xmlns:p14="http://schemas.microsoft.com/office/powerpoint/2010/main" val="3504703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32" y="152400"/>
            <a:ext cx="7115677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" y="4191000"/>
            <a:ext cx="8153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“But even if they're not pyramid schemes, the chances of making any money with multi-level marketing—let alone striking it rich—appear to be remote.”</a:t>
            </a:r>
          </a:p>
          <a:p>
            <a:r>
              <a:rPr lang="en-US" sz="2400" dirty="0"/>
              <a:t>     - “Why Spotting a Pyramid Scheme Isn’t So Easy” by Herb Greenberg and Karina </a:t>
            </a:r>
            <a:r>
              <a:rPr lang="en-US" sz="2400" dirty="0" err="1"/>
              <a:t>Frayter</a:t>
            </a:r>
            <a:r>
              <a:rPr lang="en-US" sz="2400" dirty="0"/>
              <a:t>. CNBC.com</a:t>
            </a:r>
          </a:p>
        </p:txBody>
      </p:sp>
    </p:spTree>
    <p:extLst>
      <p:ext uri="{BB962C8B-B14F-4D97-AF65-F5344CB8AC3E}">
        <p14:creationId xmlns:p14="http://schemas.microsoft.com/office/powerpoint/2010/main" val="2230565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32" y="152400"/>
            <a:ext cx="7115677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" y="4191000"/>
            <a:ext cx="815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Federal Trade Commission guidance in 16 CFR 255:</a:t>
            </a:r>
          </a:p>
          <a:p>
            <a:r>
              <a:rPr lang="en-US" sz="2400" dirty="0"/>
              <a:t>	Endorsements and testimonials must communicate typical success or clearly indicate they are atypical (my paraphrase).</a:t>
            </a:r>
          </a:p>
          <a:p>
            <a:endParaRPr lang="en-US" sz="2400" dirty="0"/>
          </a:p>
          <a:p>
            <a:r>
              <a:rPr lang="en-US" sz="2400" dirty="0"/>
              <a:t>I am not an attorney and am not providing legal advice.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2630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 is healthy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371600"/>
            <a:ext cx="3261911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5688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Rick’s package - </a:t>
            </a:r>
            <a:r>
              <a:rPr lang="en-US" dirty="0" err="1"/>
              <a:t>FBadstats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Many columns in Ads Manager</a:t>
            </a:r>
          </a:p>
          <a:p>
            <a:r>
              <a:rPr lang="en-US" sz="3000" dirty="0"/>
              <a:t>Many adjustable elements in an advertisement</a:t>
            </a:r>
          </a:p>
          <a:p>
            <a:r>
              <a:rPr lang="en-US" sz="3000" dirty="0"/>
              <a:t>Many breakdown groups (Designated Market Area, Region, Country)</a:t>
            </a:r>
          </a:p>
          <a:p>
            <a:endParaRPr lang="en-US" sz="3000" dirty="0"/>
          </a:p>
          <a:p>
            <a:r>
              <a:rPr lang="en-US" sz="3000" dirty="0"/>
              <a:t>My package is designed to help analyze and optimize. Maybe it will.</a:t>
            </a:r>
          </a:p>
          <a:p>
            <a:pPr marL="0" indent="0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961037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Rick’s package - </a:t>
            </a:r>
            <a:r>
              <a:rPr lang="en-US" dirty="0" err="1"/>
              <a:t>FBadstats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0" y="4114800"/>
            <a:ext cx="5718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https://github.com/RickPack/fbadstats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97029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Rick’s package - </a:t>
            </a:r>
            <a:r>
              <a:rPr lang="en-US" dirty="0" err="1"/>
              <a:t>FBadstats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use of Ari </a:t>
            </a:r>
            <a:r>
              <a:rPr lang="en-US" dirty="0" err="1"/>
              <a:t>Lamstein’s</a:t>
            </a:r>
            <a:r>
              <a:rPr lang="en-US" dirty="0"/>
              <a:t> </a:t>
            </a:r>
            <a:r>
              <a:rPr lang="en-US" dirty="0" err="1"/>
              <a:t>choroplethr</a:t>
            </a:r>
            <a:r>
              <a:rPr lang="en-US" dirty="0"/>
              <a:t> package – just need region and value columns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43000" y="2299580"/>
            <a:ext cx="6705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statfrm</a:t>
            </a:r>
            <a:r>
              <a:rPr lang="en-US" dirty="0"/>
              <a:t> &lt;- </a:t>
            </a:r>
            <a:r>
              <a:rPr lang="en-US" dirty="0" err="1"/>
              <a:t>FBadGstats</a:t>
            </a:r>
            <a:r>
              <a:rPr lang="en-US" dirty="0"/>
              <a:t>('example_Region_AllCols.csv')</a:t>
            </a:r>
          </a:p>
          <a:p>
            <a:r>
              <a:rPr lang="en-US" dirty="0"/>
              <a:t>## prepare for Ari </a:t>
            </a:r>
            <a:r>
              <a:rPr lang="en-US" dirty="0" err="1"/>
              <a:t>Lamstein's</a:t>
            </a:r>
            <a:r>
              <a:rPr lang="en-US" dirty="0"/>
              <a:t> </a:t>
            </a:r>
            <a:r>
              <a:rPr lang="en-US" dirty="0" err="1"/>
              <a:t>choroplethr</a:t>
            </a:r>
            <a:endParaRPr lang="en-US" dirty="0"/>
          </a:p>
          <a:p>
            <a:r>
              <a:rPr lang="en-US" dirty="0" err="1"/>
              <a:t>statfrm$value</a:t>
            </a:r>
            <a:r>
              <a:rPr lang="en-US" dirty="0"/>
              <a:t>  &lt;- </a:t>
            </a:r>
            <a:r>
              <a:rPr lang="en-US" dirty="0" err="1"/>
              <a:t>statfrm$LINK.CLICKS</a:t>
            </a:r>
            <a:endParaRPr lang="en-US" dirty="0"/>
          </a:p>
          <a:p>
            <a:r>
              <a:rPr lang="en-US" dirty="0" err="1"/>
              <a:t>statfrm$region</a:t>
            </a:r>
            <a:r>
              <a:rPr lang="en-US" dirty="0"/>
              <a:t> &lt;- </a:t>
            </a:r>
            <a:r>
              <a:rPr lang="en-US" dirty="0" err="1"/>
              <a:t>statfrm$REGION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mapfrm</a:t>
            </a:r>
            <a:r>
              <a:rPr lang="en-US" dirty="0"/>
              <a:t> &lt;- </a:t>
            </a:r>
            <a:r>
              <a:rPr lang="en-US" dirty="0" err="1"/>
              <a:t>statfrm</a:t>
            </a:r>
            <a:r>
              <a:rPr lang="en-US" dirty="0"/>
              <a:t> %&gt;% select(value, region)</a:t>
            </a:r>
          </a:p>
          <a:p>
            <a:r>
              <a:rPr lang="en-US" dirty="0"/>
              <a:t>statfrm2 &lt;- </a:t>
            </a:r>
            <a:r>
              <a:rPr lang="en-US" dirty="0" err="1"/>
              <a:t>statfrm</a:t>
            </a:r>
            <a:r>
              <a:rPr lang="en-US" dirty="0"/>
              <a:t> %&gt;% </a:t>
            </a:r>
            <a:r>
              <a:rPr lang="en-US" dirty="0" err="1"/>
              <a:t>group_by</a:t>
            </a:r>
            <a:r>
              <a:rPr lang="en-US" dirty="0"/>
              <a:t>(region) %&gt;% summarize(</a:t>
            </a:r>
            <a:r>
              <a:rPr lang="en-US" dirty="0" err="1"/>
              <a:t>sumspent</a:t>
            </a:r>
            <a:r>
              <a:rPr lang="en-US" dirty="0"/>
              <a:t> = sum(AMOUNT.SPENT..USD.), </a:t>
            </a:r>
            <a:r>
              <a:rPr lang="en-US" dirty="0" err="1"/>
              <a:t>sumclicks</a:t>
            </a:r>
            <a:r>
              <a:rPr lang="en-US" dirty="0"/>
              <a:t>=sum(LINK.CLICKS)) %&gt;%</a:t>
            </a:r>
          </a:p>
          <a:p>
            <a:r>
              <a:rPr lang="en-US" dirty="0"/>
              <a:t>    mutate(value = </a:t>
            </a:r>
            <a:r>
              <a:rPr lang="en-US" dirty="0" err="1"/>
              <a:t>sumspent</a:t>
            </a:r>
            <a:r>
              <a:rPr lang="en-US" dirty="0"/>
              <a:t> / </a:t>
            </a:r>
            <a:r>
              <a:rPr lang="en-US" dirty="0" err="1"/>
              <a:t>sumclicks</a:t>
            </a:r>
            <a:r>
              <a:rPr lang="en-US" dirty="0"/>
              <a:t>) %&gt;% distinct(region, value)</a:t>
            </a:r>
          </a:p>
          <a:p>
            <a:r>
              <a:rPr lang="en-US" dirty="0"/>
              <a:t>statfrm2$region &lt;- </a:t>
            </a:r>
            <a:r>
              <a:rPr lang="en-US" dirty="0" err="1"/>
              <a:t>tolower</a:t>
            </a:r>
            <a:r>
              <a:rPr lang="en-US" dirty="0"/>
              <a:t>(statfrm2$region)</a:t>
            </a:r>
          </a:p>
          <a:p>
            <a:r>
              <a:rPr lang="en-US" dirty="0"/>
              <a:t>min(statfrm2$value)</a:t>
            </a:r>
          </a:p>
          <a:p>
            <a:r>
              <a:rPr lang="en-US" dirty="0"/>
              <a:t>min(statfrm2$value, na.rm = TRUE)</a:t>
            </a:r>
          </a:p>
          <a:p>
            <a:r>
              <a:rPr lang="en-US" dirty="0"/>
              <a:t>statfrm2 &lt;- statfrm2 %&gt;% filter(value &gt; 0 &amp; value &lt; </a:t>
            </a:r>
            <a:r>
              <a:rPr lang="en-US" dirty="0" err="1"/>
              <a:t>Inf</a:t>
            </a:r>
            <a:r>
              <a:rPr lang="en-US" dirty="0"/>
              <a:t>)</a:t>
            </a:r>
          </a:p>
          <a:p>
            <a:r>
              <a:rPr lang="en-US" dirty="0" err="1"/>
              <a:t>state_choropleth</a:t>
            </a:r>
            <a:r>
              <a:rPr lang="en-US" dirty="0"/>
              <a:t>(statfrm2, title = 'Cost per click for June, 2017 </a:t>
            </a:r>
            <a:r>
              <a:rPr lang="en-US" dirty="0" err="1"/>
              <a:t>Impackt</a:t>
            </a:r>
            <a:r>
              <a:rPr lang="en-US" dirty="0"/>
              <a:t> Squared Solutions, LLC Facebook ads', legend = 'Cost / Click (US $)')</a:t>
            </a:r>
          </a:p>
        </p:txBody>
      </p:sp>
    </p:spTree>
    <p:extLst>
      <p:ext uri="{BB962C8B-B14F-4D97-AF65-F5344CB8AC3E}">
        <p14:creationId xmlns:p14="http://schemas.microsoft.com/office/powerpoint/2010/main" val="2208877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Rick’s package - </a:t>
            </a:r>
            <a:r>
              <a:rPr lang="en-US" dirty="0" err="1"/>
              <a:t>FBadstats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14" y="1447799"/>
            <a:ext cx="8915400" cy="449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4668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Rick’s package – </a:t>
            </a:r>
            <a:r>
              <a:rPr lang="en-US" dirty="0" err="1"/>
              <a:t>Fbadstats</a:t>
            </a:r>
            <a:br>
              <a:rPr lang="en-US" dirty="0"/>
            </a:br>
            <a:r>
              <a:rPr lang="en-US" dirty="0"/>
              <a:t>Parameter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 err="1"/>
              <a:t>filtervar</a:t>
            </a:r>
            <a:r>
              <a:rPr lang="en-US" dirty="0"/>
              <a:t> – analyze ads only containing certain text in their names [case-insensitive]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FBadGstats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filerd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"Example_AgeGen_AllCols.csv",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filtervar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"Darren")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 err="1"/>
              <a:t>filtervarneg</a:t>
            </a:r>
            <a:r>
              <a:rPr lang="en-US" dirty="0"/>
              <a:t> – exclude ads with certain text [case-insensitive]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FBadGstats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filerd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"Example_AgeGen_AllCols.csv",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filtervar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"Darren",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filtervarneg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"sub75vid")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 err="1"/>
              <a:t>sumvar</a:t>
            </a:r>
            <a:r>
              <a:rPr lang="en-US" dirty="0"/>
              <a:t> – analyze based on a particular kind of result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FBadGstats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filerd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"Example_AgeGen_AllCols.csv",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sumvar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"WEBSITE.LEADS")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See available columns for </a:t>
            </a:r>
            <a:r>
              <a:rPr lang="en-US" i="1" dirty="0" err="1">
                <a:cs typeface="Courier New" panose="02070309020205020404" pitchFamily="49" charset="0"/>
              </a:rPr>
              <a:t>sumvar</a:t>
            </a:r>
            <a:r>
              <a:rPr lang="en-US" i="1" dirty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by assigning </a:t>
            </a:r>
            <a:r>
              <a:rPr lang="en-US" dirty="0" err="1">
                <a:cs typeface="Courier New" panose="02070309020205020404" pitchFamily="49" charset="0"/>
              </a:rPr>
              <a:t>FBadGstats</a:t>
            </a:r>
            <a:r>
              <a:rPr lang="en-US" dirty="0">
                <a:cs typeface="Courier New" panose="02070309020205020404" pitchFamily="49" charset="0"/>
              </a:rPr>
              <a:t> to a data frame and then using </a:t>
            </a:r>
            <a:r>
              <a:rPr lang="en-US" dirty="0" err="1">
                <a:cs typeface="Courier New" panose="02070309020205020404" pitchFamily="49" charset="0"/>
              </a:rPr>
              <a:t>colnames</a:t>
            </a:r>
            <a:r>
              <a:rPr lang="en-US" dirty="0">
                <a:cs typeface="Courier New" panose="02070309020205020404" pitchFamily="49" charset="0"/>
              </a:rPr>
              <a:t>()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FBadGstats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filerd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"Example_AgeGen_AllCols.csv",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sumvar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"WEBSITE.LEADS")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pPr marL="320040" lvl="1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71244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Rick’s package – </a:t>
            </a:r>
            <a:r>
              <a:rPr lang="en-US" dirty="0" err="1"/>
              <a:t>Fbadstats</a:t>
            </a:r>
            <a:br>
              <a:rPr lang="en-US" dirty="0"/>
            </a:br>
            <a:r>
              <a:rPr lang="en-US" dirty="0"/>
              <a:t>Parameter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FBadGstats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filerd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"Example_AgeGen_AllCols.csv",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sumvar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"WEBSITE.LEADS")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pPr marL="320040" lvl="1" indent="0">
              <a:buNone/>
            </a:pPr>
            <a:endParaRPr lang="en-US" sz="1600" dirty="0"/>
          </a:p>
          <a:p>
            <a:pPr marL="320040" lvl="1" indent="0">
              <a:buNone/>
            </a:pPr>
            <a:endParaRPr lang="en-US" sz="16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61915"/>
            <a:ext cx="7729630" cy="3276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7774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Rick’s package – </a:t>
            </a:r>
            <a:r>
              <a:rPr lang="en-US" dirty="0" err="1"/>
              <a:t>Fbadstats</a:t>
            </a:r>
            <a:br>
              <a:rPr lang="en-US" dirty="0"/>
            </a:br>
            <a:r>
              <a:rPr lang="en-US" dirty="0"/>
              <a:t>Parameter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FBadGstats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filerd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"Example_AgeGen_AllCols.csv",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filtervar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"Darren")</a:t>
            </a:r>
            <a:endParaRPr lang="en-US" sz="1600" dirty="0"/>
          </a:p>
          <a:p>
            <a:pPr marL="320040" lvl="1" indent="0">
              <a:buNone/>
            </a:pPr>
            <a:endParaRPr lang="en-US" sz="1600" dirty="0"/>
          </a:p>
          <a:p>
            <a:pPr marL="320040" lvl="1" indent="0">
              <a:buNone/>
            </a:pPr>
            <a:endParaRPr lang="en-US" sz="16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983658"/>
            <a:ext cx="8332031" cy="4417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3222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are </a:t>
            </a:r>
            <a:r>
              <a:rPr lang="en-US" dirty="0" err="1"/>
              <a:t>stimulotropic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Plants are </a:t>
            </a:r>
            <a:r>
              <a:rPr lang="en-US" sz="3000" dirty="0" err="1"/>
              <a:t>heliotropic</a:t>
            </a:r>
            <a:r>
              <a:rPr lang="en-US" sz="3000" dirty="0"/>
              <a:t> (orient to sun)</a:t>
            </a:r>
          </a:p>
          <a:p>
            <a:endParaRPr lang="en-US" sz="3000" dirty="0"/>
          </a:p>
          <a:p>
            <a:r>
              <a:rPr lang="en-US" sz="3000" dirty="0"/>
              <a:t>Humans orient themselves to sources of psychological simulation, such as human touch and attractive images </a:t>
            </a:r>
            <a:r>
              <a:rPr lang="en-US" sz="3000" dirty="0" err="1"/>
              <a:t>aand</a:t>
            </a:r>
            <a:r>
              <a:rPr lang="en-US" sz="3000" dirty="0"/>
              <a:t> sounds</a:t>
            </a:r>
          </a:p>
          <a:p>
            <a:endParaRPr lang="en-US" sz="3000" dirty="0"/>
          </a:p>
          <a:p>
            <a:r>
              <a:rPr lang="en-US" sz="3000" dirty="0"/>
              <a:t>But we (different </a:t>
            </a:r>
            <a:r>
              <a:rPr lang="en-US" sz="3000" b="1" dirty="0"/>
              <a:t>markets</a:t>
            </a:r>
            <a:r>
              <a:rPr lang="en-US" sz="3000" dirty="0"/>
              <a:t>) have different thresholds</a:t>
            </a:r>
          </a:p>
          <a:p>
            <a:endParaRPr lang="en-US" sz="3000" dirty="0"/>
          </a:p>
          <a:p>
            <a:pPr marL="0" indent="0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029419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Rick’s package – </a:t>
            </a:r>
            <a:r>
              <a:rPr lang="en-US" dirty="0" err="1"/>
              <a:t>Fbadstats</a:t>
            </a:r>
            <a:br>
              <a:rPr lang="en-US" dirty="0"/>
            </a:br>
            <a:r>
              <a:rPr lang="en-US" dirty="0"/>
              <a:t>Parameter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FBadGstats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filerd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"Example_AgeGen_AllCols.csv",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filtervar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"Darren")</a:t>
            </a:r>
            <a:endParaRPr lang="en-US" sz="1600" dirty="0"/>
          </a:p>
          <a:p>
            <a:pPr marL="320040" lvl="1" indent="0">
              <a:buNone/>
            </a:pPr>
            <a:endParaRPr lang="en-US" sz="1600" dirty="0"/>
          </a:p>
          <a:p>
            <a:pPr marL="320040" lvl="1" indent="0">
              <a:buNone/>
            </a:pPr>
            <a:endParaRPr lang="en-US" sz="1600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57400"/>
            <a:ext cx="874331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340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Rick’s package – </a:t>
            </a:r>
            <a:r>
              <a:rPr lang="en-US" dirty="0" err="1"/>
              <a:t>Fbadstats</a:t>
            </a:r>
            <a:br>
              <a:rPr lang="en-US" dirty="0"/>
            </a:br>
            <a:r>
              <a:rPr lang="en-US" dirty="0"/>
              <a:t>Parameter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No </a:t>
            </a:r>
            <a:r>
              <a:rPr lang="en-US" dirty="0" err="1"/>
              <a:t>filerd</a:t>
            </a:r>
            <a:r>
              <a:rPr lang="en-US" dirty="0"/>
              <a:t> parameter: Choose a file to analyze</a:t>
            </a:r>
          </a:p>
          <a:p>
            <a:pPr lvl="1"/>
            <a:endParaRPr lang="en-US" sz="1600" dirty="0"/>
          </a:p>
          <a:p>
            <a:pPr marL="320040" lvl="1" indent="0">
              <a:buNone/>
            </a:pPr>
            <a:endParaRPr lang="en-US" sz="1600" dirty="0"/>
          </a:p>
          <a:p>
            <a:pPr lvl="1"/>
            <a:r>
              <a:rPr lang="en-US" dirty="0" err="1"/>
              <a:t>FBadGstats</a:t>
            </a:r>
            <a:r>
              <a:rPr lang="en-US" dirty="0"/>
              <a:t>() [to avoid 0-result distortion]</a:t>
            </a:r>
          </a:p>
          <a:p>
            <a:pPr lvl="1"/>
            <a:r>
              <a:rPr lang="en-US" dirty="0"/>
              <a:t>CSV files without “example” are lifetime ads, otherwise ads run in March, 2017 (31-days)</a:t>
            </a:r>
          </a:p>
          <a:p>
            <a:pPr lvl="1"/>
            <a:r>
              <a:rPr lang="en-US" sz="2200" dirty="0"/>
              <a:t>Default “RESULTS” can cause absurdly cheap summaries so use </a:t>
            </a:r>
            <a:r>
              <a:rPr lang="en-US" sz="2200" dirty="0" err="1"/>
              <a:t>sumvar</a:t>
            </a:r>
            <a:endParaRPr lang="en-US" sz="2200" dirty="0"/>
          </a:p>
          <a:p>
            <a:pPr lvl="2"/>
            <a:r>
              <a:rPr lang="en-US" dirty="0" err="1"/>
              <a:t>FBadGstats</a:t>
            </a:r>
            <a:r>
              <a:rPr lang="en-US" dirty="0"/>
              <a:t>(</a:t>
            </a:r>
            <a:r>
              <a:rPr lang="en-US" dirty="0" err="1"/>
              <a:t>sumvar</a:t>
            </a:r>
            <a:r>
              <a:rPr lang="en-US" dirty="0"/>
              <a:t> = "</a:t>
            </a:r>
            <a:r>
              <a:rPr lang="en-US" dirty="0" err="1"/>
              <a:t>Link.Clicks</a:t>
            </a:r>
            <a:r>
              <a:rPr lang="en-US" dirty="0"/>
              <a:t>")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1600" dirty="0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81200"/>
            <a:ext cx="47720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07" y="4800600"/>
            <a:ext cx="863544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2028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Rick’s package – </a:t>
            </a:r>
            <a:r>
              <a:rPr lang="en-US" dirty="0" err="1"/>
              <a:t>Fbadstats</a:t>
            </a:r>
            <a:br>
              <a:rPr lang="en-US" dirty="0"/>
            </a:br>
            <a:r>
              <a:rPr lang="en-US" dirty="0"/>
              <a:t>Parameter Highlights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0200"/>
            <a:ext cx="8763000" cy="428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0701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391400" cy="4876800"/>
          </a:xfrm>
        </p:spPr>
        <p:txBody>
          <a:bodyPr>
            <a:normAutofit/>
          </a:bodyPr>
          <a:lstStyle/>
          <a:p>
            <a:r>
              <a:rPr lang="en-US" altLang="en-US" sz="3000" dirty="0">
                <a:solidFill>
                  <a:schemeClr val="tx1"/>
                </a:solidFill>
              </a:rPr>
              <a:t>GOAL: </a:t>
            </a:r>
          </a:p>
          <a:p>
            <a:pPr lvl="1"/>
            <a:r>
              <a:rPr lang="en-US" altLang="en-US" sz="3000" dirty="0"/>
              <a:t>Responders purchase online program (“Power Moves”) or coaching</a:t>
            </a:r>
            <a:endParaRPr lang="en-US" altLang="en-US" sz="3000" dirty="0">
              <a:solidFill>
                <a:schemeClr val="tx1"/>
              </a:solidFill>
            </a:endParaRPr>
          </a:p>
          <a:p>
            <a:r>
              <a:rPr lang="en-US" altLang="en-US" sz="3000" dirty="0">
                <a:solidFill>
                  <a:schemeClr val="tx1"/>
                </a:solidFill>
              </a:rPr>
              <a:t>Targeting smaller cities like Columbus, OH and Norfolk, VA</a:t>
            </a:r>
          </a:p>
          <a:p>
            <a:r>
              <a:rPr lang="en-US" altLang="en-US" sz="3000" dirty="0">
                <a:solidFill>
                  <a:schemeClr val="tx1"/>
                </a:solidFill>
              </a:rPr>
              <a:t>Excluding Atlanta (may have been a good idea)</a:t>
            </a:r>
          </a:p>
          <a:p>
            <a:r>
              <a:rPr lang="en-US" altLang="en-US" sz="3000" dirty="0">
                <a:solidFill>
                  <a:schemeClr val="tx1"/>
                </a:solidFill>
              </a:rPr>
              <a:t>Limiting target area to </a:t>
            </a:r>
            <a:r>
              <a:rPr lang="en-US" sz="3000" dirty="0"/>
              <a:t>Raleigh-Durham (</a:t>
            </a:r>
            <a:r>
              <a:rPr lang="en-US" sz="3000" dirty="0" err="1"/>
              <a:t>Fayettevlle</a:t>
            </a:r>
            <a:r>
              <a:rPr lang="en-US" sz="3000" dirty="0"/>
              <a:t>) DMA</a:t>
            </a:r>
            <a:endParaRPr lang="en-US" altLang="en-US" sz="3000" dirty="0">
              <a:solidFill>
                <a:schemeClr val="tx1"/>
              </a:solidFill>
            </a:endParaRPr>
          </a:p>
          <a:p>
            <a:r>
              <a:rPr lang="en-US" altLang="en-US" sz="3000" dirty="0">
                <a:solidFill>
                  <a:schemeClr val="tx1"/>
                </a:solidFill>
              </a:rPr>
              <a:t>30-day money-back guarantee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620000" cy="1019678"/>
          </a:xfrm>
        </p:spPr>
        <p:txBody>
          <a:bodyPr/>
          <a:lstStyle/>
          <a:p>
            <a:pPr algn="ctr"/>
            <a:r>
              <a:rPr lang="en-US" altLang="en-US" dirty="0">
                <a:solidFill>
                  <a:schemeClr val="tx1"/>
                </a:solidFill>
              </a:rPr>
              <a:t>Marketing Failures</a:t>
            </a:r>
          </a:p>
        </p:txBody>
      </p:sp>
    </p:spTree>
    <p:extLst>
      <p:ext uri="{BB962C8B-B14F-4D97-AF65-F5344CB8AC3E}">
        <p14:creationId xmlns:p14="http://schemas.microsoft.com/office/powerpoint/2010/main" val="3644093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391400" cy="4876800"/>
          </a:xfrm>
        </p:spPr>
        <p:txBody>
          <a:bodyPr>
            <a:normAutofit/>
          </a:bodyPr>
          <a:lstStyle/>
          <a:p>
            <a:r>
              <a:rPr lang="en-US" altLang="en-US" sz="3000" dirty="0">
                <a:solidFill>
                  <a:schemeClr val="tx1"/>
                </a:solidFill>
              </a:rPr>
              <a:t>GOAL: </a:t>
            </a:r>
          </a:p>
          <a:p>
            <a:r>
              <a:rPr lang="en-US" altLang="en-US" sz="3000" dirty="0">
                <a:solidFill>
                  <a:schemeClr val="tx1"/>
                </a:solidFill>
              </a:rPr>
              <a:t>Targeting a large group of DMAs </a:t>
            </a:r>
          </a:p>
          <a:p>
            <a:r>
              <a:rPr lang="en-US" altLang="en-US" sz="3000" dirty="0">
                <a:solidFill>
                  <a:schemeClr val="tx1"/>
                </a:solidFill>
              </a:rPr>
              <a:t>Long ad texts with personal appeals to sensitive needs (social group belonging, feelings of inadequacy, need for hope about wealth potential) </a:t>
            </a:r>
          </a:p>
          <a:p>
            <a:r>
              <a:rPr lang="en-US" altLang="en-US" sz="3000" dirty="0"/>
              <a:t>Carousel ads (multiple images)</a:t>
            </a:r>
          </a:p>
          <a:p>
            <a:endParaRPr lang="en-US" altLang="en-US" sz="3000" dirty="0">
              <a:solidFill>
                <a:schemeClr val="tx1"/>
              </a:solidFill>
            </a:endParaRPr>
          </a:p>
          <a:p>
            <a:r>
              <a:rPr lang="en-US" altLang="en-US" sz="3000" dirty="0"/>
              <a:t>People liked but not prepared to pay.</a:t>
            </a:r>
            <a:endParaRPr lang="en-US" altLang="en-US" sz="3000" dirty="0">
              <a:solidFill>
                <a:schemeClr val="tx1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620000" cy="1019678"/>
          </a:xfrm>
        </p:spPr>
        <p:txBody>
          <a:bodyPr/>
          <a:lstStyle/>
          <a:p>
            <a:pPr algn="ctr"/>
            <a:r>
              <a:rPr lang="en-US" altLang="en-US" dirty="0">
                <a:solidFill>
                  <a:schemeClr val="tx1"/>
                </a:solidFill>
              </a:rPr>
              <a:t>Marketing Successes</a:t>
            </a:r>
          </a:p>
        </p:txBody>
      </p:sp>
    </p:spTree>
    <p:extLst>
      <p:ext uri="{BB962C8B-B14F-4D97-AF65-F5344CB8AC3E}">
        <p14:creationId xmlns:p14="http://schemas.microsoft.com/office/powerpoint/2010/main" val="3036136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30" y="1828800"/>
            <a:ext cx="84963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21234" y="4953000"/>
            <a:ext cx="69286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Ryan has spent $438.40 and Rick has spent $29,368.23.</a:t>
            </a:r>
          </a:p>
        </p:txBody>
      </p:sp>
    </p:spTree>
    <p:extLst>
      <p:ext uri="{BB962C8B-B14F-4D97-AF65-F5344CB8AC3E}">
        <p14:creationId xmlns:p14="http://schemas.microsoft.com/office/powerpoint/2010/main" val="3961645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492250"/>
            <a:ext cx="8255000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74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63" y="1498349"/>
            <a:ext cx="83312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7208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295400"/>
            <a:ext cx="421005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622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295400"/>
            <a:ext cx="4276725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407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Rick Pack and Ryan Pack</a:t>
            </a:r>
            <a:br>
              <a:rPr lang="en-US" dirty="0"/>
            </a:br>
            <a:r>
              <a:rPr lang="en-US" dirty="0" err="1"/>
              <a:t>Impackt</a:t>
            </a:r>
            <a:r>
              <a:rPr lang="en-US" dirty="0"/>
              <a:t> Squared Solutions, LLC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Rick is now a Data Scientist with LabCorp involved with a large business analysis and an initiative supporting value-based healthcare (ACOs)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Ryan is now an Account Director wheeler-and-dealer with PPD (CRO: support pharma companies)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Rick was also Vice-President and Chief Marketing Officer for </a:t>
            </a:r>
            <a:r>
              <a:rPr lang="en-US" sz="3000" dirty="0" err="1"/>
              <a:t>Impackt</a:t>
            </a:r>
            <a:r>
              <a:rPr lang="en-US" sz="3000" dirty="0"/>
              <a:t> Squared Solutions, LLC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Ryan was CEO, President and Career Coach for </a:t>
            </a:r>
            <a:r>
              <a:rPr lang="en-US" sz="3000" dirty="0" err="1"/>
              <a:t>Impackt</a:t>
            </a:r>
            <a:r>
              <a:rPr lang="en-US" sz="3000" dirty="0"/>
              <a:t> Squared Solutions, LLC</a:t>
            </a:r>
          </a:p>
        </p:txBody>
      </p:sp>
    </p:spTree>
    <p:extLst>
      <p:ext uri="{BB962C8B-B14F-4D97-AF65-F5344CB8AC3E}">
        <p14:creationId xmlns:p14="http://schemas.microsoft.com/office/powerpoint/2010/main" val="2735475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79" y="1600200"/>
            <a:ext cx="83439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3830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552" y="1447800"/>
            <a:ext cx="4314825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145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121" y="1447800"/>
            <a:ext cx="4286250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8875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38" y="1524000"/>
            <a:ext cx="4276725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5267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1857375"/>
            <a:ext cx="867410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091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02" y="1371600"/>
            <a:ext cx="8639175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6833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08980"/>
            <a:ext cx="8867775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3383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80761"/>
            <a:ext cx="8229600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0549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71" y="1600200"/>
            <a:ext cx="8318500" cy="426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080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371599"/>
            <a:ext cx="403860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351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Rick Pack and Ryan Pack</a:t>
            </a:r>
            <a:br>
              <a:rPr lang="en-US" dirty="0"/>
            </a:br>
            <a:r>
              <a:rPr lang="en-US" dirty="0" err="1"/>
              <a:t>Impackt</a:t>
            </a:r>
            <a:r>
              <a:rPr lang="en-US" dirty="0"/>
              <a:t> Squared Solutions, LLC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000" dirty="0" err="1"/>
              <a:t>Impackt</a:t>
            </a:r>
            <a:r>
              <a:rPr lang="en-US" sz="3000" dirty="0"/>
              <a:t> Squared Solutions, LLC spent $30k on Facebook ads and many thousands more on various coaches including marketing coaches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The company earned about $15k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 err="1"/>
              <a:t>Impackt</a:t>
            </a:r>
            <a:r>
              <a:rPr lang="en-US" sz="3000" dirty="0"/>
              <a:t> Squared Solutions, LLC caused married couple Rick and Ryan Pack a lot of pain, and the company may soon be dissolved</a:t>
            </a:r>
          </a:p>
        </p:txBody>
      </p:sp>
    </p:spTree>
    <p:extLst>
      <p:ext uri="{BB962C8B-B14F-4D97-AF65-F5344CB8AC3E}">
        <p14:creationId xmlns:p14="http://schemas.microsoft.com/office/powerpoint/2010/main" val="1264374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1371600"/>
            <a:ext cx="5629275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0028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A4B67-A082-4E03-A1D0-8B8BB5EF765A}"/>
              </a:ext>
            </a:extLst>
          </p:cNvPr>
          <p:cNvSpPr txBox="1"/>
          <p:nvPr/>
        </p:nvSpPr>
        <p:spPr>
          <a:xfrm>
            <a:off x="1143000" y="2743200"/>
            <a:ext cx="672472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REMOVED SCREENSHOT</a:t>
            </a:r>
          </a:p>
        </p:txBody>
      </p:sp>
    </p:spTree>
    <p:extLst>
      <p:ext uri="{BB962C8B-B14F-4D97-AF65-F5344CB8AC3E}">
        <p14:creationId xmlns:p14="http://schemas.microsoft.com/office/powerpoint/2010/main" val="3463628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22" y="27161"/>
            <a:ext cx="7740650" cy="3554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573855"/>
            <a:ext cx="4953000" cy="193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549" y="5418971"/>
            <a:ext cx="68326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480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8868228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9648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0600"/>
            <a:ext cx="7929045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152400"/>
            <a:ext cx="80814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Xan Gregg – March 9</a:t>
            </a:r>
            <a:r>
              <a:rPr lang="en-US" sz="2600" b="1" baseline="30000" dirty="0"/>
              <a:t>th</a:t>
            </a:r>
            <a:r>
              <a:rPr lang="en-US" sz="2600" b="1" dirty="0"/>
              <a:t> enhancement using JMP</a:t>
            </a:r>
          </a:p>
        </p:txBody>
      </p:sp>
    </p:spTree>
    <p:extLst>
      <p:ext uri="{BB962C8B-B14F-4D97-AF65-F5344CB8AC3E}">
        <p14:creationId xmlns:p14="http://schemas.microsoft.com/office/powerpoint/2010/main" val="3569026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Analytics Forward –</a:t>
            </a:r>
            <a:br>
              <a:rPr lang="en-US" dirty="0"/>
            </a:br>
            <a:r>
              <a:rPr lang="en-US" dirty="0"/>
              <a:t>Twitter, Facebook, LinkedIn 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7763256" cy="5151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532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Today’s </a:t>
            </a:r>
            <a:r>
              <a:rPr lang="en-US" dirty="0" err="1"/>
              <a:t>TriPASS</a:t>
            </a:r>
            <a:r>
              <a:rPr lang="en-US" dirty="0"/>
              <a:t> event – </a:t>
            </a:r>
            <a:br>
              <a:rPr lang="en-US" dirty="0"/>
            </a:br>
            <a:r>
              <a:rPr lang="en-US" dirty="0"/>
              <a:t>Twitter, Facebook, LinkedIn 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27753"/>
            <a:ext cx="8276250" cy="514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4587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4470"/>
            <a:ext cx="6553200" cy="647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15683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1076325"/>
            <a:ext cx="656590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99449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844550"/>
            <a:ext cx="6369050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5452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Rick Pack – rickeyhp@gmail.com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800" dirty="0"/>
              <a:t>Show my </a:t>
            </a:r>
            <a:r>
              <a:rPr lang="en-US" sz="3800" dirty="0" err="1"/>
              <a:t>Fbadstats</a:t>
            </a:r>
            <a:r>
              <a:rPr lang="en-US" sz="3800" dirty="0"/>
              <a:t> R package (only has </a:t>
            </a:r>
            <a:r>
              <a:rPr lang="en-US" sz="3800" dirty="0" err="1"/>
              <a:t>FBadGstats</a:t>
            </a:r>
            <a:r>
              <a:rPr lang="en-US" sz="3800" dirty="0"/>
              <a:t> function) and invite you to explore $30k of ads performance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800" dirty="0"/>
              <a:t>Encourage the perception of online marketing as gambling and addictive to data geeks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800" dirty="0"/>
              <a:t>Encourage healthy use of social media</a:t>
            </a:r>
          </a:p>
          <a:p>
            <a:pPr marL="0" indent="0">
              <a:buNone/>
            </a:pPr>
            <a:endParaRPr lang="en-US" sz="3800" dirty="0"/>
          </a:p>
          <a:p>
            <a:pPr>
              <a:buFont typeface="Arial" panose="020B0604020202020204" pitchFamily="34" charset="0"/>
              <a:buChar char="•"/>
            </a:pP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3254804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898525"/>
            <a:ext cx="6762750" cy="506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8110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25" y="1460500"/>
            <a:ext cx="678815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8692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76200"/>
            <a:ext cx="66294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03540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33400"/>
            <a:ext cx="8584271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53011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11" y="506994"/>
            <a:ext cx="8283255" cy="4050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77768" y="5132457"/>
            <a:ext cx="4028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Cambridge </a:t>
            </a:r>
            <a:r>
              <a:rPr lang="en-US" sz="4000" dirty="0" err="1"/>
              <a:t>Analytica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26943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Rick Pack – rickeyhp@gmail.com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800" dirty="0"/>
              <a:t>Show my </a:t>
            </a:r>
            <a:r>
              <a:rPr lang="en-US" sz="3800" dirty="0" err="1"/>
              <a:t>Fbadstats</a:t>
            </a:r>
            <a:r>
              <a:rPr lang="en-US" sz="3800" dirty="0"/>
              <a:t> R package (only has </a:t>
            </a:r>
            <a:r>
              <a:rPr lang="en-US" sz="3800" dirty="0" err="1"/>
              <a:t>FBadGstats</a:t>
            </a:r>
            <a:r>
              <a:rPr lang="en-US" sz="3800" dirty="0"/>
              <a:t> function) and invite you to explore $30k of ads performance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800" dirty="0"/>
              <a:t>Encourage the perception of online marketing as gambling and addictive to data geeks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800" dirty="0"/>
              <a:t>Encourage healthy use of social media</a:t>
            </a:r>
          </a:p>
          <a:p>
            <a:pPr marL="0" indent="0">
              <a:buNone/>
            </a:pPr>
            <a:endParaRPr lang="en-US" sz="3800" dirty="0"/>
          </a:p>
          <a:p>
            <a:pPr>
              <a:buFont typeface="Arial" panose="020B0604020202020204" pitchFamily="34" charset="0"/>
              <a:buChar char="•"/>
            </a:pP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1376271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Rick Pack and Ryan Pack</a:t>
            </a:r>
            <a:br>
              <a:rPr lang="en-US" dirty="0"/>
            </a:br>
            <a:r>
              <a:rPr lang="en-US" dirty="0" err="1"/>
              <a:t>Impackt</a:t>
            </a:r>
            <a:r>
              <a:rPr lang="en-US" dirty="0"/>
              <a:t> Squared Solutions, LLC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3418541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447800"/>
            <a:ext cx="339154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114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Rick Pack and Ryan Pack</a:t>
            </a:r>
            <a:br>
              <a:rPr lang="en-US" dirty="0"/>
            </a:br>
            <a:r>
              <a:rPr lang="en-US" dirty="0" err="1"/>
              <a:t>Impackt</a:t>
            </a:r>
            <a:r>
              <a:rPr lang="en-US" dirty="0"/>
              <a:t> Squared Solutions, LLC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371600"/>
            <a:ext cx="5349703" cy="3802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45606" y="5029200"/>
            <a:ext cx="686136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We have volunteered at Junior League of Raleigh, </a:t>
            </a:r>
          </a:p>
          <a:p>
            <a:r>
              <a:rPr lang="en-US" sz="2600" dirty="0"/>
              <a:t>St. Ambrose Episcopal Church chess mentoring,</a:t>
            </a:r>
          </a:p>
          <a:p>
            <a:r>
              <a:rPr lang="en-US" sz="2600" dirty="0"/>
              <a:t>Big Brothers, Big Sisters, Boys &amp; Girls Club of Raleigh, </a:t>
            </a:r>
          </a:p>
          <a:p>
            <a:r>
              <a:rPr lang="en-US" sz="2600" dirty="0"/>
              <a:t>Math ACT tutoring at the Kansas City Urban League</a:t>
            </a:r>
          </a:p>
        </p:txBody>
      </p:sp>
    </p:spTree>
    <p:extLst>
      <p:ext uri="{BB962C8B-B14F-4D97-AF65-F5344CB8AC3E}">
        <p14:creationId xmlns:p14="http://schemas.microsoft.com/office/powerpoint/2010/main" val="3689417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“magic” Facebook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Marketing and business coaches often claim algorithm finds buyers.</a:t>
            </a:r>
          </a:p>
          <a:p>
            <a:r>
              <a:rPr lang="en-US" sz="3000" dirty="0"/>
              <a:t>Any evidence that algorithms reliably find BUYERS, not just responders?</a:t>
            </a:r>
          </a:p>
          <a:p>
            <a:r>
              <a:rPr lang="en-US" sz="3000" dirty="0"/>
              <a:t>I did not quickly find any and the coaches do not present evidence besides testimonials.</a:t>
            </a:r>
          </a:p>
          <a:p>
            <a:endParaRPr lang="en-US" sz="3000" dirty="0"/>
          </a:p>
          <a:p>
            <a:r>
              <a:rPr lang="en-US" sz="3000" dirty="0"/>
              <a:t>I bought into the hype wholeheartedly.</a:t>
            </a:r>
          </a:p>
          <a:p>
            <a:pPr marL="0" indent="0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000408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18" y="3895285"/>
            <a:ext cx="5859315" cy="2688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7857" y="2211365"/>
            <a:ext cx="848828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/>
              <a:t>A coach’s claim in a webinar:</a:t>
            </a:r>
          </a:p>
          <a:p>
            <a:pPr algn="ctr"/>
            <a:r>
              <a:rPr lang="en-US" sz="2600" b="1" dirty="0"/>
              <a:t>“most of my clients make back more than their investment </a:t>
            </a:r>
          </a:p>
          <a:p>
            <a:pPr algn="ctr"/>
            <a:r>
              <a:rPr lang="en-US" sz="2600" b="1" dirty="0"/>
              <a:t>within the first month”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D566DB-471E-4E58-A804-1C2CCF56A75D}"/>
              </a:ext>
            </a:extLst>
          </p:cNvPr>
          <p:cNvSpPr txBox="1"/>
          <p:nvPr/>
        </p:nvSpPr>
        <p:spPr>
          <a:xfrm>
            <a:off x="2133600" y="1143000"/>
            <a:ext cx="380572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/>
              <a:t>Removed screenshot</a:t>
            </a:r>
          </a:p>
        </p:txBody>
      </p:sp>
    </p:spTree>
    <p:extLst>
      <p:ext uri="{BB962C8B-B14F-4D97-AF65-F5344CB8AC3E}">
        <p14:creationId xmlns:p14="http://schemas.microsoft.com/office/powerpoint/2010/main" val="21407517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27331</TotalTime>
  <Words>1173</Words>
  <Application>Microsoft Office PowerPoint</Application>
  <PresentationFormat>On-screen Show (4:3)</PresentationFormat>
  <Paragraphs>141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Courier New</vt:lpstr>
      <vt:lpstr>Franklin Gothic Book</vt:lpstr>
      <vt:lpstr>Perpetua</vt:lpstr>
      <vt:lpstr>Wingdings 2</vt:lpstr>
      <vt:lpstr>Equity</vt:lpstr>
      <vt:lpstr>Social Media Blitz</vt:lpstr>
      <vt:lpstr>Humans are stimulotropic</vt:lpstr>
      <vt:lpstr>Rick Pack and Ryan Pack Impackt Squared Solutions, LLC</vt:lpstr>
      <vt:lpstr>Rick Pack and Ryan Pack Impackt Squared Solutions, LLC</vt:lpstr>
      <vt:lpstr>Rick Pack – rickeyhp@gmail.com</vt:lpstr>
      <vt:lpstr>Rick Pack and Ryan Pack Impackt Squared Solutions, LLC</vt:lpstr>
      <vt:lpstr>Rick Pack and Ryan Pack Impackt Squared Solutions, LLC</vt:lpstr>
      <vt:lpstr>The “magic” Facebook algorithm</vt:lpstr>
      <vt:lpstr>PowerPoint Presentation</vt:lpstr>
      <vt:lpstr>PowerPoint Presentation</vt:lpstr>
      <vt:lpstr>PowerPoint Presentation</vt:lpstr>
      <vt:lpstr>Vulnerability is healthy</vt:lpstr>
      <vt:lpstr>Rick’s package - FBadstats</vt:lpstr>
      <vt:lpstr>Rick’s package - FBadstats</vt:lpstr>
      <vt:lpstr>Rick’s package - FBadstats</vt:lpstr>
      <vt:lpstr>Rick’s package - FBadstats</vt:lpstr>
      <vt:lpstr>Rick’s package – Fbadstats Parameter Highlights</vt:lpstr>
      <vt:lpstr>Rick’s package – Fbadstats Parameter Highlights</vt:lpstr>
      <vt:lpstr>Rick’s package – Fbadstats Parameter Highlights</vt:lpstr>
      <vt:lpstr>Rick’s package – Fbadstats Parameter Highlights</vt:lpstr>
      <vt:lpstr>Rick’s package – Fbadstats Parameter Highlights</vt:lpstr>
      <vt:lpstr>Rick’s package – Fbadstats Parameter Highlights</vt:lpstr>
      <vt:lpstr>Marketing Failures</vt:lpstr>
      <vt:lpstr>Marketing Successes</vt:lpstr>
      <vt:lpstr>Facebook Ads Manager</vt:lpstr>
      <vt:lpstr>Facebook Ads Manager</vt:lpstr>
      <vt:lpstr>Facebook Ads Manager</vt:lpstr>
      <vt:lpstr>Facebook Ads Manager</vt:lpstr>
      <vt:lpstr>Facebook Ads Manager</vt:lpstr>
      <vt:lpstr>Facebook Ads Manager</vt:lpstr>
      <vt:lpstr>Facebook Ads Manager</vt:lpstr>
      <vt:lpstr>Facebook Ads Manager</vt:lpstr>
      <vt:lpstr>Facebook Ads Manager</vt:lpstr>
      <vt:lpstr>Facebook Ads Manager</vt:lpstr>
      <vt:lpstr>Facebook Ads Manager</vt:lpstr>
      <vt:lpstr>Facebook Ads Manager</vt:lpstr>
      <vt:lpstr>Facebook Ads Manager</vt:lpstr>
      <vt:lpstr>Facebook Ads Manager</vt:lpstr>
      <vt:lpstr>Facebook Ads Manager</vt:lpstr>
      <vt:lpstr>Facebook Ads Manager</vt:lpstr>
      <vt:lpstr>Facebook Ads Manager</vt:lpstr>
      <vt:lpstr>PowerPoint Presentation</vt:lpstr>
      <vt:lpstr>PowerPoint Presentation</vt:lpstr>
      <vt:lpstr>PowerPoint Presentation</vt:lpstr>
      <vt:lpstr>Analytics Forward – Twitter, Facebook, LinkedIn link</vt:lpstr>
      <vt:lpstr>Today’s TriPASS event –  Twitter, Facebook, LinkedIn link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Rick Pack – rickeyhp@gmail.com</vt:lpstr>
    </vt:vector>
  </TitlesOfParts>
  <Company>LCA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Rick Pack</dc:creator>
  <cp:lastModifiedBy>Rickey Pack</cp:lastModifiedBy>
  <cp:revision>53</cp:revision>
  <cp:lastPrinted>2018-03-27T20:54:54Z</cp:lastPrinted>
  <dcterms:created xsi:type="dcterms:W3CDTF">2018-03-08T23:38:48Z</dcterms:created>
  <dcterms:modified xsi:type="dcterms:W3CDTF">2018-03-28T02:57:04Z</dcterms:modified>
</cp:coreProperties>
</file>